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82" r:id="rId4"/>
    <p:sldId id="270" r:id="rId5"/>
    <p:sldId id="260" r:id="rId6"/>
    <p:sldId id="286" r:id="rId7"/>
    <p:sldId id="287" r:id="rId8"/>
    <p:sldId id="288" r:id="rId9"/>
    <p:sldId id="272" r:id="rId10"/>
    <p:sldId id="289" r:id="rId11"/>
    <p:sldId id="266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73" d="100"/>
          <a:sy n="73" d="100"/>
        </p:scale>
        <p:origin x="60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sr-Cyrl-RS" dirty="0">
                <a:solidFill>
                  <a:schemeClr val="bg1"/>
                </a:solidFill>
              </a:rPr>
              <a:t>СВА</a:t>
            </a:r>
            <a:r>
              <a:rPr lang="sr-Cyrl-RS" baseline="0" dirty="0">
                <a:solidFill>
                  <a:schemeClr val="bg1"/>
                </a:solidFill>
              </a:rPr>
              <a:t> ОДЕЉЕЊА</a:t>
            </a:r>
            <a:endParaRPr lang="sr-Latn-R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73690146788603084"/>
          <c:y val="0.94852941176470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3.0389198788688603E-2"/>
          <c:y val="0.10768794983149978"/>
          <c:w val="0.93888888888888888"/>
          <c:h val="0.66921223388743079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5E-497A-A6F5-C9C33279FC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5E-497A-A6F5-C9C33279FC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5E-497A-A6F5-C9C33279FC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5E-497A-A6F5-C9C33279FC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5E-497A-A6F5-C9C33279FC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5E-497A-A6F5-C9C33279FC79}"/>
              </c:ext>
            </c:extLst>
          </c:dPt>
          <c:dLbls>
            <c:dLbl>
              <c:idx val="0"/>
              <c:layout>
                <c:manualLayout>
                  <c:x val="8.3541666666666667E-2"/>
                  <c:y val="2.02668416447943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5E-497A-A6F5-C9C33279F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104550806420261E-2"/>
                  <c:y val="-0.161323143430600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5E-497A-A6F5-C9C33279F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874453193349813E-3"/>
                  <c:y val="-0.14834900845727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5E-497A-A6F5-C9C33279F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153324584425929E-3"/>
                  <c:y val="6.54239574219889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95E-497A-A6F5-C9C33279F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92264161455984"/>
                  <c:y val="2.09757526682841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95E-497A-A6F5-C9C33279FC79}"/>
                </c:ext>
                <c:ext xmlns:c15="http://schemas.microsoft.com/office/drawing/2012/chart" uri="{CE6537A1-D6FC-4f65-9D91-7224C49458BB}">
                  <c15:layout>
                    <c:manualLayout>
                      <c:w val="0.24573762984461395"/>
                      <c:h val="0.2049323814600244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7857983377077871"/>
                  <c:y val="2.0266841644794399E-2"/>
                </c:manualLayout>
              </c:layout>
              <c:tx>
                <c:rich>
                  <a:bodyPr/>
                  <a:lstStyle/>
                  <a:p>
                    <a:r>
                      <a:rPr lang="sr-Cyrl-RS" baseline="0"/>
                      <a:t>Гласало</a:t>
                    </a:r>
                  </a:p>
                  <a:p>
                    <a:fld id="{29E64CE4-B403-4444-BD6F-063EFB654C68}" type="VALUE">
                      <a:rPr lang="en-US"/>
                      <a:pPr/>
                      <a:t>[VALUE]</a:t>
                    </a:fld>
                    <a:endParaRPr lang="en-US" baseline="0"/>
                  </a:p>
                  <a:p>
                    <a:fld id="{C133150E-1391-4D08-A339-B7CA62CCEC59}" type="PERCENTAGE">
                      <a:rPr lang="en-US"/>
                      <a:pPr/>
                      <a:t>[PERCENTAGE]</a:t>
                    </a:fld>
                    <a:endParaRPr lang="sr-Latn-R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95E-497A-A6F5-C9C33279FC7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Sheet1!$B$13:$B$17</c:f>
              <c:strCache>
                <c:ptCount val="5"/>
                <c:pt idx="0">
                  <c:v>Није гласало</c:v>
                </c:pt>
                <c:pt idx="1">
                  <c:v>Преобимни</c:v>
                </c:pt>
                <c:pt idx="2">
                  <c:v>Подстицајни</c:v>
                </c:pt>
                <c:pt idx="3">
                  <c:v>Бесмислени</c:v>
                </c:pt>
                <c:pt idx="4">
                  <c:v>Обесхрабрујући</c:v>
                </c:pt>
              </c:strCache>
            </c:strRef>
          </c:cat>
          <c:val>
            <c:numRef>
              <c:f>Sheet1!$C$13:$C$17</c:f>
              <c:numCache>
                <c:formatCode>General</c:formatCode>
                <c:ptCount val="5"/>
                <c:pt idx="0">
                  <c:v>129</c:v>
                </c:pt>
                <c:pt idx="1">
                  <c:v>57</c:v>
                </c:pt>
                <c:pt idx="2">
                  <c:v>66</c:v>
                </c:pt>
                <c:pt idx="3">
                  <c:v>12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95E-497A-A6F5-C9C33279F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val"/>
        <c:splitPos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5/31/2020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5/31/2020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dn.knightlab.com/libs/timeline3/latest/embed/index.html?source=1xHcLvf2F3HNHlhwtU25q9sLZXO_lXQa0Zqu6epsTB3Q&amp;font=Default&amp;lang=en&amp;initial_zoom=2&amp;height=6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tori.com/story/kvisling-i-nieditsh-isto-ili-potpuno-drughachijie--1sPPQhWik19oamsupE9DaZf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utori.com/story/ieva-mozies-kor-pobiednik-ili-zhrtva--jRQZEe2ny4odqrJXDwgkT8re" TargetMode="External"/><Relationship Id="rId5" Type="http://schemas.openxmlformats.org/officeDocument/2006/relationships/hyperlink" Target="https://www.sutori.com/story/chietnitsi-i-partizani-na-istim-stranama-ili-na-suprotnim--aqCrdmZurFtLSyB3rhu13gxt" TargetMode="External"/><Relationship Id="rId4" Type="http://schemas.openxmlformats.org/officeDocument/2006/relationships/hyperlink" Target="https://www.sutori.com/story/tsana-i-diana-ima-li-u-koliektivnom-sietshanju--mxYaF6scrPMZ4AY2HRQWF5J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Историја на даљину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Како смо у Петој београдској гимназији учили о Другом светском рату током ванредног стања?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940" y="404792"/>
            <a:ext cx="9143998" cy="1020762"/>
          </a:xfrm>
        </p:spPr>
        <p:txBody>
          <a:bodyPr>
            <a:normAutofit/>
          </a:bodyPr>
          <a:lstStyle/>
          <a:p>
            <a:r>
              <a:rPr lang="sr-Cyrl-RS" b="1" dirty="0"/>
              <a:t>„</a:t>
            </a:r>
            <a:r>
              <a:rPr lang="sr-Cyrl-RS" dirty="0"/>
              <a:t>Ратни филмови“:</a:t>
            </a:r>
            <a:br>
              <a:rPr lang="sr-Cyrl-RS" dirty="0"/>
            </a:br>
            <a:r>
              <a:rPr lang="sr-Cyrl-RS" dirty="0"/>
              <a:t>(зло)употреба прошлости</a:t>
            </a:r>
            <a:endParaRPr lang="sr-Latn-RS" dirty="0"/>
          </a:p>
        </p:txBody>
      </p:sp>
      <p:sp>
        <p:nvSpPr>
          <p:cNvPr id="4" name="12-Point Star 3"/>
          <p:cNvSpPr/>
          <p:nvPr/>
        </p:nvSpPr>
        <p:spPr>
          <a:xfrm>
            <a:off x="81744" y="548680"/>
            <a:ext cx="1584176" cy="1512168"/>
          </a:xfrm>
          <a:prstGeom prst="star12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2.</a:t>
            </a:r>
            <a:r>
              <a:rPr lang="sr-Cyrl-RS" sz="15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задатак</a:t>
            </a:r>
            <a:endParaRPr lang="sr-Latn-RS" sz="4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704FD8-8660-4952-ADB0-65D09D13EB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88" y="1408042"/>
            <a:ext cx="8002217" cy="5392091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>
            <a:off x="261764" y="3140968"/>
            <a:ext cx="2736304" cy="309634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bg1"/>
                </a:solidFill>
              </a:rPr>
              <a:t>Задатак:</a:t>
            </a:r>
          </a:p>
          <a:p>
            <a:pPr algn="ctr"/>
            <a:endParaRPr lang="sr-Cyrl-RS" sz="1600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sr-Cyrl-RS" sz="1400" b="1" dirty="0">
                <a:solidFill>
                  <a:schemeClr val="bg1"/>
                </a:solidFill>
              </a:rPr>
              <a:t>Погледај филм по свом избору</a:t>
            </a:r>
          </a:p>
          <a:p>
            <a:pPr marL="342900" indent="-342900">
              <a:buAutoNum type="arabicPeriod"/>
            </a:pPr>
            <a:r>
              <a:rPr lang="sr-Cyrl-RS" sz="1400" b="1" dirty="0">
                <a:solidFill>
                  <a:schemeClr val="bg1"/>
                </a:solidFill>
              </a:rPr>
              <a:t>Анализирај филм према упутству</a:t>
            </a:r>
          </a:p>
          <a:p>
            <a:pPr marL="342900" indent="-342900">
              <a:buAutoNum type="arabicPeriod"/>
            </a:pPr>
            <a:r>
              <a:rPr lang="sr-Cyrl-RS" sz="1400" b="1" dirty="0">
                <a:solidFill>
                  <a:schemeClr val="bg1"/>
                </a:solidFill>
              </a:rPr>
              <a:t>Напиши критику (препоруку) и оцени филм</a:t>
            </a:r>
            <a:endParaRPr lang="sr-Latn-R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Оцењивање и ученичка евалуација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8" y="1628800"/>
            <a:ext cx="3373030" cy="40324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/>
              <a:t>Ученици су на почетку ванредног стања оценили задатке из историје, а ово су резултати</a:t>
            </a:r>
            <a:r>
              <a:rPr lang="sr-Cyrl-RS" dirty="0" smtClean="0"/>
              <a:t>.</a:t>
            </a:r>
            <a:endParaRPr lang="sr-Cyrl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Формативном </a:t>
            </a:r>
            <a:r>
              <a:rPr lang="sr-Cyrl-RS" dirty="0"/>
              <a:t>оценом оцењивана је свака појединачна активност ученика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/>
              <a:t>Сумативна оценена изведена је на основу формативних оцена за присуство у едмодо учионици, „историјски дневник“ и квиз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/>
              <a:t>Задаци и међупредметне компетенције вредновани су посебним формативним и сумативном </a:t>
            </a:r>
            <a:r>
              <a:rPr lang="sr-Cyrl-RS" dirty="0" smtClean="0"/>
              <a:t>оценом</a:t>
            </a:r>
            <a:endParaRPr lang="sr-Cyrl-RS" dirty="0"/>
          </a:p>
        </p:txBody>
      </p:sp>
      <p:graphicFrame>
        <p:nvGraphicFramePr>
          <p:cNvPr id="14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27381"/>
              </p:ext>
            </p:extLst>
          </p:nvPr>
        </p:nvGraphicFramePr>
        <p:xfrm>
          <a:off x="1539590" y="1776416"/>
          <a:ext cx="5976663" cy="411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025726" y="5818740"/>
            <a:ext cx="3473264" cy="255853"/>
            <a:chOff x="8025726" y="5818740"/>
            <a:chExt cx="3473264" cy="25585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5726" y="5847418"/>
              <a:ext cx="2248113" cy="21853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0457" y="5847418"/>
              <a:ext cx="391910" cy="227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1058985" y="5818740"/>
              <a:ext cx="440005" cy="247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41" y="2314340"/>
            <a:ext cx="3264449" cy="3264449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6958508" y="0"/>
            <a:ext cx="4680520" cy="3096344"/>
          </a:xfrm>
          <a:prstGeom prst="irregularSeal2">
            <a:avLst/>
          </a:prstGeom>
          <a:solidFill>
            <a:srgbClr val="C000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Предавања без интеракције и директне комуникације?</a:t>
            </a:r>
            <a:endParaRPr lang="sr-Latn-RS" sz="2000" b="1" dirty="0"/>
          </a:p>
        </p:txBody>
      </p:sp>
      <p:sp>
        <p:nvSpPr>
          <p:cNvPr id="9" name="Cloud 8"/>
          <p:cNvSpPr/>
          <p:nvPr/>
        </p:nvSpPr>
        <p:spPr>
          <a:xfrm rot="20834207">
            <a:off x="1441597" y="1204876"/>
            <a:ext cx="3600400" cy="1872208"/>
          </a:xfrm>
          <a:prstGeom prst="cloud">
            <a:avLst/>
          </a:prstGeom>
          <a:solidFill>
            <a:srgbClr val="C000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Шта да оцењујем? </a:t>
            </a:r>
            <a:endParaRPr lang="sr-Latn-RS" sz="2000" b="1" dirty="0"/>
          </a:p>
        </p:txBody>
      </p:sp>
      <p:sp>
        <p:nvSpPr>
          <p:cNvPr id="10" name="Cloud 9"/>
          <p:cNvSpPr/>
          <p:nvPr/>
        </p:nvSpPr>
        <p:spPr>
          <a:xfrm rot="21441509">
            <a:off x="7290506" y="3644534"/>
            <a:ext cx="4016523" cy="1800201"/>
          </a:xfrm>
          <a:prstGeom prst="cloud">
            <a:avLst/>
          </a:prstGeom>
          <a:solidFill>
            <a:srgbClr val="C000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Повратна информација сваком ђаку</a:t>
            </a:r>
            <a:r>
              <a:rPr lang="sr-Cyrl-RS" sz="2000" dirty="0"/>
              <a:t>?</a:t>
            </a:r>
            <a:endParaRPr lang="sr-Latn-RS" sz="2000" dirty="0"/>
          </a:p>
        </p:txBody>
      </p:sp>
      <p:sp>
        <p:nvSpPr>
          <p:cNvPr id="11" name="Explosion 2 10"/>
          <p:cNvSpPr/>
          <p:nvPr/>
        </p:nvSpPr>
        <p:spPr>
          <a:xfrm rot="872184">
            <a:off x="9099941" y="5056071"/>
            <a:ext cx="3349885" cy="1998721"/>
          </a:xfrm>
          <a:prstGeom prst="irregularSeal2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Имам 266 ђака...</a:t>
            </a:r>
            <a:endParaRPr lang="sr-Latn-RS" sz="2000" b="1" dirty="0"/>
          </a:p>
        </p:txBody>
      </p:sp>
      <p:sp>
        <p:nvSpPr>
          <p:cNvPr id="14" name="Cloud 13"/>
          <p:cNvSpPr/>
          <p:nvPr/>
        </p:nvSpPr>
        <p:spPr>
          <a:xfrm>
            <a:off x="1330742" y="3096344"/>
            <a:ext cx="3182843" cy="1551979"/>
          </a:xfrm>
          <a:prstGeom prst="cloud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Петице свима који добро препишу?</a:t>
            </a:r>
            <a:endParaRPr lang="sr-Latn-RS" dirty="0"/>
          </a:p>
        </p:txBody>
      </p:sp>
      <p:sp>
        <p:nvSpPr>
          <p:cNvPr id="15" name="Cloud 14"/>
          <p:cNvSpPr/>
          <p:nvPr/>
        </p:nvSpPr>
        <p:spPr>
          <a:xfrm rot="20847304">
            <a:off x="1876455" y="4612736"/>
            <a:ext cx="2952327" cy="1522210"/>
          </a:xfrm>
          <a:prstGeom prst="cloud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Није битно ШТА ђак ради, битно је да ради НА ВРЕМЕ?!</a:t>
            </a:r>
            <a:endParaRPr lang="sr-Latn-RS" dirty="0"/>
          </a:p>
        </p:txBody>
      </p:sp>
      <p:sp>
        <p:nvSpPr>
          <p:cNvPr id="16" name="Cloud 15"/>
          <p:cNvSpPr/>
          <p:nvPr/>
        </p:nvSpPr>
        <p:spPr>
          <a:xfrm rot="19940268">
            <a:off x="57121" y="4610151"/>
            <a:ext cx="2214196" cy="1392878"/>
          </a:xfrm>
          <a:prstGeom prst="cloud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Како да наградим одликаше?</a:t>
            </a:r>
            <a:endParaRPr lang="sr-Latn-RS" dirty="0"/>
          </a:p>
        </p:txBody>
      </p:sp>
      <p:sp>
        <p:nvSpPr>
          <p:cNvPr id="17" name="TextBox 16"/>
          <p:cNvSpPr txBox="1"/>
          <p:nvPr/>
        </p:nvSpPr>
        <p:spPr>
          <a:xfrm>
            <a:off x="389645" y="145077"/>
            <a:ext cx="68615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3600" dirty="0"/>
              <a:t>На почетку су била питања...</a:t>
            </a:r>
            <a:endParaRPr lang="sr-Latn-RS" sz="3600" dirty="0"/>
          </a:p>
        </p:txBody>
      </p:sp>
      <p:sp>
        <p:nvSpPr>
          <p:cNvPr id="18" name="Teardrop 17"/>
          <p:cNvSpPr/>
          <p:nvPr/>
        </p:nvSpPr>
        <p:spPr>
          <a:xfrm>
            <a:off x="3934172" y="5614557"/>
            <a:ext cx="3806318" cy="1126811"/>
          </a:xfrm>
          <a:prstGeom prst="teardrop">
            <a:avLst/>
          </a:prstGeom>
          <a:noFill/>
          <a:ln w="38100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accent5"/>
                </a:solidFill>
              </a:rPr>
              <a:t>Ја сам Јелена Костић, историчарка у Петој београдској гимназији. </a:t>
            </a: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Одговори су дошли мало касније...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7947" y="1962942"/>
            <a:ext cx="3932893" cy="762000"/>
          </a:xfrm>
        </p:spPr>
        <p:txBody>
          <a:bodyPr/>
          <a:lstStyle/>
          <a:p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Ученик је „главни глумац“ наставног процеса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46540" y="1962942"/>
            <a:ext cx="3672408" cy="762000"/>
          </a:xfrm>
        </p:spPr>
        <p:txBody>
          <a:bodyPr/>
          <a:lstStyle/>
          <a:p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Наставник има потпуно другачију улогу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1147563" y="2819399"/>
            <a:ext cx="4791402" cy="3352801"/>
          </a:xfrm>
        </p:spPr>
        <p:txBody>
          <a:bodyPr/>
          <a:lstStyle/>
          <a:p>
            <a:endParaRPr lang="sr-Cyrl-RS" dirty="0"/>
          </a:p>
          <a:p>
            <a:r>
              <a:rPr lang="sr-Cyrl-RS" dirty="0"/>
              <a:t>преузима </a:t>
            </a:r>
            <a:r>
              <a:rPr lang="sr-Cyrl-RS" dirty="0" smtClean="0"/>
              <a:t>од</a:t>
            </a:r>
            <a:r>
              <a:rPr lang="sr-Cyrl-RS" dirty="0" smtClean="0"/>
              <a:t>говорност </a:t>
            </a:r>
            <a:r>
              <a:rPr lang="sr-Cyrl-RS" dirty="0"/>
              <a:t>за учење</a:t>
            </a:r>
          </a:p>
          <a:p>
            <a:r>
              <a:rPr lang="sr-Cyrl-RS" dirty="0"/>
              <a:t>мотивисан</a:t>
            </a:r>
          </a:p>
          <a:p>
            <a:r>
              <a:rPr lang="sr-Cyrl-RS" dirty="0"/>
              <a:t>самосталан у раду</a:t>
            </a:r>
          </a:p>
          <a:p>
            <a:r>
              <a:rPr lang="sr-Cyrl-RS" dirty="0"/>
              <a:t>организован</a:t>
            </a:r>
          </a:p>
          <a:p>
            <a:r>
              <a:rPr lang="sr-Cyrl-RS" dirty="0"/>
              <a:t>добро управља временом</a:t>
            </a:r>
            <a:endParaRPr lang="sr-Latn-R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4"/>
          </p:nvPr>
        </p:nvSpPr>
        <p:spPr>
          <a:xfrm>
            <a:off x="6249859" y="2819399"/>
            <a:ext cx="4966943" cy="3352801"/>
          </a:xfrm>
        </p:spPr>
        <p:txBody>
          <a:bodyPr>
            <a:normAutofit/>
          </a:bodyPr>
          <a:lstStyle/>
          <a:p>
            <a:endParaRPr lang="sr-Cyrl-RS" dirty="0"/>
          </a:p>
          <a:p>
            <a:r>
              <a:rPr lang="sr-Cyrl-RS" dirty="0"/>
              <a:t>припрема наставни материјал</a:t>
            </a:r>
          </a:p>
          <a:p>
            <a:r>
              <a:rPr lang="sr-Cyrl-RS" dirty="0"/>
              <a:t>мотивише ученике</a:t>
            </a:r>
          </a:p>
          <a:p>
            <a:r>
              <a:rPr lang="sr-Cyrl-RS" dirty="0"/>
              <a:t>подржава ученике</a:t>
            </a:r>
          </a:p>
          <a:p>
            <a:r>
              <a:rPr lang="sr-Cyrl-RS" dirty="0"/>
              <a:t>прати и вреднује резултате</a:t>
            </a:r>
            <a:endParaRPr lang="sr-Latn-R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9" y="1962942"/>
            <a:ext cx="760367" cy="760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72" y="1885757"/>
            <a:ext cx="837552" cy="8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19" grpId="0" build="p"/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Опис он-лајн наставе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Наставне теме</a:t>
            </a:r>
          </a:p>
          <a:p>
            <a:pPr lvl="1"/>
            <a:r>
              <a:rPr lang="sr-Cyrl-RS" dirty="0"/>
              <a:t>Други светски рат (1939-1941)</a:t>
            </a:r>
          </a:p>
          <a:p>
            <a:pPr lvl="1"/>
            <a:r>
              <a:rPr lang="sr-Cyrl-RS" dirty="0"/>
              <a:t>Југославија у Другом светском рату (1941-1945)</a:t>
            </a:r>
          </a:p>
          <a:p>
            <a:r>
              <a:rPr lang="sr-Cyrl-RS" dirty="0"/>
              <a:t>3 одељења </a:t>
            </a:r>
            <a:r>
              <a:rPr lang="en-GB" dirty="0"/>
              <a:t>III</a:t>
            </a:r>
            <a:r>
              <a:rPr lang="sr-Cyrl-RS" dirty="0"/>
              <a:t> разреда природно-математичког смера и 2 одељења </a:t>
            </a:r>
            <a:r>
              <a:rPr lang="en-GB" dirty="0"/>
              <a:t>IV </a:t>
            </a:r>
            <a:r>
              <a:rPr lang="sr-Cyrl-RS" dirty="0"/>
              <a:t>разреда друштвено-језичког смера</a:t>
            </a:r>
          </a:p>
          <a:p>
            <a:r>
              <a:rPr lang="sr-Cyrl-RS" dirty="0"/>
              <a:t>149 ученика – 5 виртуелних (едмодо) учионица</a:t>
            </a:r>
          </a:p>
          <a:p>
            <a:r>
              <a:rPr lang="sr-Cyrl-RS" dirty="0"/>
              <a:t>5 наставних недеља</a:t>
            </a:r>
          </a:p>
          <a:p>
            <a:r>
              <a:rPr lang="sr-Cyrl-RS" dirty="0"/>
              <a:t>Обрада, обнављање и утврђивање градива</a:t>
            </a:r>
          </a:p>
          <a:p>
            <a:r>
              <a:rPr lang="sr-Cyrl-RS" dirty="0"/>
              <a:t>Индивидуални и групни рад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55915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8" y="274638"/>
            <a:ext cx="9108504" cy="1020762"/>
          </a:xfrm>
        </p:spPr>
        <p:txBody>
          <a:bodyPr/>
          <a:lstStyle/>
          <a:p>
            <a:r>
              <a:rPr lang="sr-Cyrl-RS" dirty="0"/>
              <a:t>Циљеви и исходи наставе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908" y="1905000"/>
            <a:ext cx="4381057" cy="762000"/>
          </a:xfrm>
        </p:spPr>
        <p:txBody>
          <a:bodyPr/>
          <a:lstStyle/>
          <a:p>
            <a:r>
              <a:rPr lang="sr-Cyrl-RS" dirty="0"/>
              <a:t>Циљеви: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/>
              <a:t>Ученик ће бити у стању да: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957120" cy="335280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r-Cyrl-RS" sz="2700" dirty="0"/>
              <a:t>наведе најважније догађаје и битке Другог светског рата</a:t>
            </a:r>
            <a:endParaRPr lang="sr-Latn-RS" sz="2700" dirty="0"/>
          </a:p>
          <a:p>
            <a:pPr lvl="0"/>
            <a:r>
              <a:rPr lang="sr-Cyrl-RS" sz="2700" dirty="0"/>
              <a:t>анализира узрочно-последичне везе на конкретним примерима</a:t>
            </a:r>
            <a:endParaRPr lang="sr-Latn-RS" sz="2700" dirty="0"/>
          </a:p>
          <a:p>
            <a:pPr lvl="0"/>
            <a:r>
              <a:rPr lang="sr-Cyrl-RS" sz="2700" dirty="0"/>
              <a:t>у писаној форми аргументовано изнесе свој став о појединим осетљивим питањима Другог светског рата</a:t>
            </a:r>
            <a:endParaRPr lang="sr-Latn-RS" sz="2700" dirty="0"/>
          </a:p>
          <a:p>
            <a:pPr lvl="0"/>
            <a:r>
              <a:rPr lang="sr-Cyrl-RS" sz="2700" dirty="0"/>
              <a:t>препозна примере (зло)употребе историје у филмовима о Другом светског рату</a:t>
            </a:r>
            <a:endParaRPr lang="sr-Latn-RS" sz="2700" dirty="0"/>
          </a:p>
          <a:p>
            <a:pPr lvl="0"/>
            <a:r>
              <a:rPr lang="sr-Cyrl-RS" sz="2700" dirty="0"/>
              <a:t>уочи континуитет и промене у култури колективног сећања</a:t>
            </a:r>
            <a:endParaRPr lang="sr-Latn-RS" sz="2700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57908" y="2819399"/>
            <a:ext cx="4381057" cy="3352801"/>
          </a:xfrm>
        </p:spPr>
        <p:txBody>
          <a:bodyPr>
            <a:normAutofit/>
          </a:bodyPr>
          <a:lstStyle/>
          <a:p>
            <a:pPr lvl="0"/>
            <a:endParaRPr lang="sr-Cyrl-RS" sz="1900" dirty="0"/>
          </a:p>
          <a:p>
            <a:pPr lvl="0"/>
            <a:r>
              <a:rPr lang="sr-Cyrl-RS" sz="1900" dirty="0"/>
              <a:t>Мотивисање ученика за самостално и континуирано учење </a:t>
            </a:r>
            <a:endParaRPr lang="sr-Latn-RS" sz="1900" dirty="0"/>
          </a:p>
          <a:p>
            <a:pPr lvl="0"/>
            <a:r>
              <a:rPr lang="sr-Cyrl-RS" sz="1900" dirty="0"/>
              <a:t>Разумевање историје и савремених идентитета </a:t>
            </a:r>
            <a:endParaRPr lang="sr-Latn-RS" sz="1900" dirty="0"/>
          </a:p>
          <a:p>
            <a:pPr lvl="0"/>
            <a:r>
              <a:rPr lang="sr-Cyrl-RS" sz="1900" dirty="0"/>
              <a:t>Развијање вештина критичког мишљења и критичког односа према прошлости и садашњости</a:t>
            </a:r>
            <a:endParaRPr lang="sr-Latn-RS" sz="19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08" y="1905000"/>
            <a:ext cx="2285405" cy="4570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Активности наставника</a:t>
            </a:r>
            <a:endParaRPr lang="sr-Latn-R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1429" y="1988840"/>
            <a:ext cx="2652556" cy="372027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2413" y="1700808"/>
            <a:ext cx="2743200" cy="4471392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Припрема наставни материјал тако да буде: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/>
              <a:t>Занимљив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/>
              <a:t>Провокативан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/>
              <a:t>Интелектуално изазован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/>
          </a:p>
          <a:p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Обрада  новог градива</a:t>
            </a:r>
          </a:p>
          <a:p>
            <a:r>
              <a:rPr lang="sr-Cyrl-RS" dirty="0"/>
              <a:t>ТВ лекције</a:t>
            </a:r>
            <a:r>
              <a:rPr lang="sr-Latn-RS" dirty="0"/>
              <a:t> </a:t>
            </a:r>
            <a:r>
              <a:rPr lang="sr-Cyrl-RS" dirty="0"/>
              <a:t> (РТС, 2020)</a:t>
            </a:r>
            <a:endParaRPr lang="sr-Latn-RS" dirty="0"/>
          </a:p>
          <a:p>
            <a:r>
              <a:rPr lang="en-GB" dirty="0"/>
              <a:t>“</a:t>
            </a:r>
            <a:r>
              <a:rPr lang="sr-Cyrl-RS" dirty="0"/>
              <a:t>Други светски рат у боји</a:t>
            </a:r>
            <a:r>
              <a:rPr lang="en-GB" dirty="0"/>
              <a:t>” </a:t>
            </a:r>
            <a:r>
              <a:rPr lang="sr-Cyrl-RS" dirty="0"/>
              <a:t>(ВБ, 2009)</a:t>
            </a:r>
          </a:p>
          <a:p>
            <a:r>
              <a:rPr lang="sr-Cyrl-RS" dirty="0"/>
              <a:t>Југославија у рату (РТС, 1991-92)</a:t>
            </a:r>
          </a:p>
          <a:p>
            <a:r>
              <a:rPr lang="sr-Cyrl-RS" dirty="0"/>
              <a:t>Уџбеник за 3 / 4 разред гимназије (</a:t>
            </a:r>
            <a:r>
              <a:rPr lang="en-GB" dirty="0" err="1"/>
              <a:t>Klett</a:t>
            </a:r>
            <a:r>
              <a:rPr lang="en-GB" dirty="0"/>
              <a:t>, </a:t>
            </a:r>
            <a:r>
              <a:rPr lang="en-GB" dirty="0" smtClean="0"/>
              <a:t>2017</a:t>
            </a:r>
            <a:r>
              <a:rPr lang="sr-Cyrl-RS" dirty="0" smtClean="0"/>
              <a:t>)</a:t>
            </a:r>
            <a:endParaRPr lang="sr-Cyrl-RS" dirty="0"/>
          </a:p>
          <a:p>
            <a:endParaRPr lang="sr-Latn-R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1988840"/>
            <a:ext cx="2946466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04" y="4096046"/>
            <a:ext cx="2981834" cy="16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08" y="1905000"/>
            <a:ext cx="2285405" cy="4570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Активности наставника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2413" y="1700808"/>
            <a:ext cx="2743200" cy="4471392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С обзиром да су наставне теме обимне и  тешке за самосталну обраду, као додатну</a:t>
            </a:r>
            <a:r>
              <a:rPr lang="sr-Cyrl-RS" b="1" dirty="0">
                <a:solidFill>
                  <a:srgbClr val="C00000"/>
                </a:solidFill>
              </a:rPr>
              <a:t> </a:t>
            </a:r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помоћ ученицима </a:t>
            </a:r>
            <a:r>
              <a:rPr lang="sr-Cyrl-RS" dirty="0"/>
              <a:t>наставник је припремио ППТ презентације.</a:t>
            </a:r>
            <a:endParaRPr lang="sr-Cyrl-RS" b="1" dirty="0">
              <a:solidFill>
                <a:srgbClr val="C00000"/>
              </a:solidFill>
            </a:endParaRPr>
          </a:p>
          <a:p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Систематизација градива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b="1" dirty="0"/>
              <a:t>у</a:t>
            </a:r>
            <a:r>
              <a:rPr lang="sr-Cyrl-RS" dirty="0"/>
              <a:t>рађена је уз помоћ временске линије коју је наставник припремио (</a:t>
            </a:r>
            <a:r>
              <a:rPr lang="en-GB" dirty="0"/>
              <a:t>Timeline.JS)</a:t>
            </a:r>
            <a:endParaRPr lang="sr-Cyrl-RS" dirty="0"/>
          </a:p>
          <a:p>
            <a:r>
              <a:rPr lang="sr-Cyrl-RS" dirty="0"/>
              <a:t>За </a:t>
            </a:r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проверу знања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/>
              <a:t>наставник је припремио квиз </a:t>
            </a:r>
          </a:p>
          <a:p>
            <a:r>
              <a:rPr lang="sr-Cyrl-RS" dirty="0"/>
              <a:t>Примена знања и међупредметне комптенције развијане су кроз посебне </a:t>
            </a:r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задатке</a:t>
            </a:r>
            <a:endParaRPr lang="sr-Latn-R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0112" y="1905000"/>
            <a:ext cx="5776787" cy="34577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3587" y="5411354"/>
            <a:ext cx="6092825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r-Latn-RS" sz="1400" dirty="0">
                <a:hlinkClick r:id="rId4"/>
              </a:rPr>
              <a:t>https://cdn.knightlab.com/libs/timeline3/latest/embed/index.html?source=1xHcLvf2F3HNHlhwtU25q9sLZXO_lXQa0Zqu6epsTB3Q&amp;font=Default&amp;lang=en&amp;initial_zoom=2&amp;height=650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36181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79" y="1556792"/>
            <a:ext cx="2375533" cy="4751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Активности ученика</a:t>
            </a:r>
            <a:endParaRPr lang="sr-Latn-RS" dirty="0"/>
          </a:p>
        </p:txBody>
      </p:sp>
      <p:sp>
        <p:nvSpPr>
          <p:cNvPr id="3" name="Rounded Rectangle 2"/>
          <p:cNvSpPr/>
          <p:nvPr/>
        </p:nvSpPr>
        <p:spPr>
          <a:xfrm>
            <a:off x="802555" y="1839776"/>
            <a:ext cx="3816424" cy="1872208"/>
          </a:xfrm>
          <a:prstGeom prst="roundRect">
            <a:avLst/>
          </a:prstGeom>
          <a:noFill/>
          <a:ln w="28575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Редовно посећује своју едмодо учионицу и информише се о недељним задацима.</a:t>
            </a:r>
          </a:p>
          <a:p>
            <a:pPr algn="ctr"/>
            <a:r>
              <a:rPr lang="sr-Cyrl-RS" dirty="0"/>
              <a:t>Присуство потврђује „лајк“</a:t>
            </a:r>
          </a:p>
          <a:p>
            <a:pPr algn="ctr"/>
            <a:endParaRPr lang="sr-Cyrl-RS" dirty="0"/>
          </a:p>
          <a:p>
            <a:pPr algn="ctr"/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3128476"/>
            <a:ext cx="814082" cy="4484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75846" y="4126414"/>
            <a:ext cx="3744416" cy="1800200"/>
          </a:xfrm>
          <a:prstGeom prst="roundRect">
            <a:avLst/>
          </a:prstGeom>
          <a:noFill/>
          <a:ln w="28575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Гледа филмове, ТВ лекције, чита уџбеник и редовно води „историјски дневник“ – белешке у својој свесци</a:t>
            </a:r>
            <a:endParaRPr lang="sr-Latn-RS" dirty="0"/>
          </a:p>
        </p:txBody>
      </p:sp>
      <p:sp>
        <p:nvSpPr>
          <p:cNvPr id="10" name="Rounded Rectangle 9"/>
          <p:cNvSpPr/>
          <p:nvPr/>
        </p:nvSpPr>
        <p:spPr>
          <a:xfrm>
            <a:off x="6848878" y="1705009"/>
            <a:ext cx="3965671" cy="2228047"/>
          </a:xfrm>
          <a:prstGeom prst="roundRect">
            <a:avLst/>
          </a:prstGeom>
          <a:noFill/>
          <a:ln w="28575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Ради тестове у едмодо учионици</a:t>
            </a:r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01" y="2247237"/>
            <a:ext cx="2869971" cy="146514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34572" y="4098231"/>
            <a:ext cx="3816424" cy="1346993"/>
          </a:xfrm>
          <a:prstGeom prst="roundRect">
            <a:avLst/>
          </a:prstGeom>
          <a:noFill/>
          <a:ln w="28575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dirty="0"/>
          </a:p>
          <a:p>
            <a:pPr algn="ctr"/>
            <a:r>
              <a:rPr lang="sr-Cyrl-RS" dirty="0"/>
              <a:t>Ради истраживачке задатке, индивидуално и у групи са другим ученицима</a:t>
            </a:r>
          </a:p>
          <a:p>
            <a:pPr algn="ctr"/>
            <a:endParaRPr lang="sr-Latn-RS" dirty="0"/>
          </a:p>
        </p:txBody>
      </p:sp>
      <p:sp>
        <p:nvSpPr>
          <p:cNvPr id="15" name="Right Arrow 14"/>
          <p:cNvSpPr/>
          <p:nvPr/>
        </p:nvSpPr>
        <p:spPr>
          <a:xfrm>
            <a:off x="8665437" y="5733256"/>
            <a:ext cx="2699820" cy="742746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Истраживачки задаци</a:t>
            </a:r>
            <a:r>
              <a:rPr lang="sr-Cyrl-RS" dirty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009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10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940" y="404792"/>
            <a:ext cx="9143998" cy="1020762"/>
          </a:xfrm>
        </p:spPr>
        <p:txBody>
          <a:bodyPr>
            <a:normAutofit/>
          </a:bodyPr>
          <a:lstStyle/>
          <a:p>
            <a:r>
              <a:rPr lang="sr-Cyrl-RS" b="1" dirty="0"/>
              <a:t>„</a:t>
            </a:r>
            <a:r>
              <a:rPr lang="sr-Cyrl-RS" dirty="0"/>
              <a:t>Истражи, размисли, представи“:</a:t>
            </a:r>
            <a:br>
              <a:rPr lang="sr-Cyrl-RS" dirty="0"/>
            </a:br>
            <a:r>
              <a:rPr lang="sr-Cyrl-RS" dirty="0"/>
              <a:t>осетљива питања Другог светског рата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5E48FB-FB2F-4E10-B795-B7D48B52EE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425554"/>
            <a:ext cx="8055323" cy="5570037"/>
          </a:xfrm>
          <a:prstGeom prst="rect">
            <a:avLst/>
          </a:prstGeom>
        </p:spPr>
      </p:pic>
      <p:sp>
        <p:nvSpPr>
          <p:cNvPr id="4" name="12-Point Star 3"/>
          <p:cNvSpPr/>
          <p:nvPr/>
        </p:nvSpPr>
        <p:spPr>
          <a:xfrm>
            <a:off x="81744" y="548680"/>
            <a:ext cx="1584176" cy="1512168"/>
          </a:xfrm>
          <a:prstGeom prst="star12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</a:t>
            </a:r>
            <a:r>
              <a:rPr lang="sr-Cyrl-RS" sz="15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задатак</a:t>
            </a:r>
            <a:endParaRPr lang="sr-Latn-RS" sz="4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8974732" y="2780928"/>
            <a:ext cx="2880320" cy="3456384"/>
          </a:xfrm>
          <a:prstGeom prst="verticalScroll">
            <a:avLst/>
          </a:prstGeom>
          <a:solidFill>
            <a:schemeClr val="tx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Презентације:</a:t>
            </a:r>
          </a:p>
          <a:p>
            <a:pPr algn="ctr"/>
            <a:r>
              <a:rPr lang="sr-Cyrl-R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1.</a:t>
            </a:r>
          </a:p>
          <a:p>
            <a:pPr algn="ctr"/>
            <a:r>
              <a:rPr lang="sr-Latn-RS" sz="800" dirty="0">
                <a:solidFill>
                  <a:schemeClr val="bg1">
                    <a:lumMod val="75000"/>
                    <a:lumOff val="25000"/>
                  </a:schemeClr>
                </a:solidFill>
                <a:hlinkClick r:id="rId3"/>
              </a:rPr>
              <a:t>https://www.sutori.com/story/kvisling-i-nieditsh-isto-ili-potpuno-drughachijie--1sPPQhWik19oamsupE9DaZfN</a:t>
            </a:r>
            <a:r>
              <a:rPr lang="sr-Cyrl-RS" sz="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sr-Latn-RS" sz="800" dirty="0">
                <a:solidFill>
                  <a:schemeClr val="bg1">
                    <a:lumMod val="75000"/>
                    <a:lumOff val="25000"/>
                  </a:schemeClr>
                </a:solidFill>
                <a:hlinkClick r:id="rId3"/>
              </a:rPr>
              <a:t>https://</a:t>
            </a:r>
            <a:endParaRPr lang="sr-Cyrl-RS" sz="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r-Cyrl-R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2.</a:t>
            </a:r>
          </a:p>
          <a:p>
            <a:pPr algn="ctr"/>
            <a:r>
              <a:rPr lang="sr-Latn-RS" sz="800" dirty="0">
                <a:hlinkClick r:id="rId4"/>
              </a:rPr>
              <a:t>https://www.sutori.com/story/tsana-i-diana-ima-li-u-koliektivnom-sietshanju--mxYaF6scrPMZ4AY2HRQWF5JQ</a:t>
            </a:r>
            <a:endParaRPr lang="sr-Cyrl-RS" sz="800" dirty="0"/>
          </a:p>
          <a:p>
            <a:pPr algn="ctr"/>
            <a:r>
              <a:rPr lang="sr-Cyrl-R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3.</a:t>
            </a:r>
          </a:p>
          <a:p>
            <a:pPr algn="ctr"/>
            <a:r>
              <a:rPr lang="sr-Latn-RS" sz="800" dirty="0">
                <a:hlinkClick r:id="rId5"/>
              </a:rPr>
              <a:t>https://www.sutori.com/story/chietnitsi-i-partizani-na-istim-stranama-ili-na-suprotnim--aqCrdmZurFtLSyB3rhu13gxt</a:t>
            </a:r>
            <a:endParaRPr lang="sr-Cyrl-RS" sz="800" dirty="0"/>
          </a:p>
          <a:p>
            <a:pPr algn="ctr"/>
            <a:r>
              <a:rPr lang="sr-Cyrl-R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4.</a:t>
            </a:r>
          </a:p>
          <a:p>
            <a:pPr algn="ctr"/>
            <a:r>
              <a:rPr lang="sr-Latn-RS" sz="800" dirty="0">
                <a:hlinkClick r:id="rId6"/>
              </a:rPr>
              <a:t>https://www.sutori.com/story/ieva-mozies-kor-pobiednik-ili-zhrtva--jRQZEe2ny4odqrJXDwgkT8re</a:t>
            </a:r>
            <a:endParaRPr lang="sr-Latn-RS" sz="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4715983" y="1628800"/>
            <a:ext cx="262305" cy="253009"/>
          </a:xfrm>
          <a:prstGeom prst="heptagon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>
                <a:solidFill>
                  <a:schemeClr val="bg1"/>
                </a:solidFill>
              </a:rPr>
              <a:t>1</a:t>
            </a:r>
            <a:endParaRPr lang="sr-Latn-RS" sz="1200" dirty="0">
              <a:solidFill>
                <a:schemeClr val="bg1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4690256" y="3532885"/>
            <a:ext cx="288032" cy="288032"/>
          </a:xfrm>
          <a:prstGeom prst="heptagon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>
                <a:solidFill>
                  <a:schemeClr val="bg1"/>
                </a:solidFill>
              </a:rPr>
              <a:t>2</a:t>
            </a:r>
            <a:endParaRPr lang="sr-Latn-RS" sz="1200" dirty="0">
              <a:solidFill>
                <a:schemeClr val="bg1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4727444" y="5784232"/>
            <a:ext cx="288032" cy="288032"/>
          </a:xfrm>
          <a:prstGeom prst="heptagon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>
                <a:solidFill>
                  <a:schemeClr val="bg1"/>
                </a:solidFill>
              </a:rPr>
              <a:t>3</a:t>
            </a:r>
            <a:endParaRPr lang="sr-Latn-RS" sz="1200" dirty="0">
              <a:solidFill>
                <a:schemeClr val="bg1"/>
              </a:solidFill>
            </a:endParaRPr>
          </a:p>
        </p:txBody>
      </p:sp>
      <p:sp>
        <p:nvSpPr>
          <p:cNvPr id="13" name="Heptagon 12"/>
          <p:cNvSpPr/>
          <p:nvPr/>
        </p:nvSpPr>
        <p:spPr>
          <a:xfrm>
            <a:off x="3286100" y="2220083"/>
            <a:ext cx="288032" cy="288032"/>
          </a:xfrm>
          <a:prstGeom prst="heptagon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>
                <a:solidFill>
                  <a:schemeClr val="bg1"/>
                </a:solidFill>
              </a:rPr>
              <a:t>4</a:t>
            </a:r>
            <a:endParaRPr lang="sr-Latn-R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alkboard_16x9">
    <a:dk1>
      <a:sysClr val="windowText" lastClr="000000"/>
    </a:dk1>
    <a:lt1>
      <a:sysClr val="window" lastClr="FFFFFF"/>
    </a:lt1>
    <a:dk2>
      <a:srgbClr val="333333"/>
    </a:dk2>
    <a:lt2>
      <a:srgbClr val="B2B2B2"/>
    </a:lt2>
    <a:accent1>
      <a:srgbClr val="57BCE5"/>
    </a:accent1>
    <a:accent2>
      <a:srgbClr val="F4D968"/>
    </a:accent2>
    <a:accent3>
      <a:srgbClr val="AEBD57"/>
    </a:accent3>
    <a:accent4>
      <a:srgbClr val="DF9041"/>
    </a:accent4>
    <a:accent5>
      <a:srgbClr val="E35F5F"/>
    </a:accent5>
    <a:accent6>
      <a:srgbClr val="828BCE"/>
    </a:accent6>
    <a:hlink>
      <a:srgbClr val="57BCE5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570</Words>
  <Application>Microsoft Office PowerPoint</Application>
  <PresentationFormat>Custom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Consolas</vt:lpstr>
      <vt:lpstr>Corbel</vt:lpstr>
      <vt:lpstr>Chalkboard 16x9</vt:lpstr>
      <vt:lpstr>Историја на даљину</vt:lpstr>
      <vt:lpstr>PowerPoint Presentation</vt:lpstr>
      <vt:lpstr>Одговори су дошли мало касније...</vt:lpstr>
      <vt:lpstr>Опис он-лајн наставе</vt:lpstr>
      <vt:lpstr>Циљеви и исходи наставе</vt:lpstr>
      <vt:lpstr>Активности наставника</vt:lpstr>
      <vt:lpstr>Активности наставника</vt:lpstr>
      <vt:lpstr>Активности ученика</vt:lpstr>
      <vt:lpstr>„Истражи, размисли, представи“: осетљива питања Другог светског рата</vt:lpstr>
      <vt:lpstr>„Ратни филмови“: (зло)употреба прошлости</vt:lpstr>
      <vt:lpstr>Оцењивање и ученичка евалуација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Историја на даљину</dc:title>
  <dc:creator>Jelena</dc:creator>
  <cp:lastModifiedBy>Jelena</cp:lastModifiedBy>
  <cp:revision>51</cp:revision>
  <dcterms:created xsi:type="dcterms:W3CDTF">2020-05-30T20:54:43Z</dcterms:created>
  <dcterms:modified xsi:type="dcterms:W3CDTF">2020-05-31T20:51:52Z</dcterms:modified>
</cp:coreProperties>
</file>